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8"/>
  </p:notesMasterIdLst>
  <p:handoutMasterIdLst>
    <p:handoutMasterId r:id="rId29"/>
  </p:handoutMasterIdLst>
  <p:sldIdLst>
    <p:sldId id="257" r:id="rId5"/>
    <p:sldId id="389" r:id="rId6"/>
    <p:sldId id="384" r:id="rId7"/>
    <p:sldId id="317" r:id="rId8"/>
    <p:sldId id="392" r:id="rId9"/>
    <p:sldId id="393" r:id="rId10"/>
    <p:sldId id="394" r:id="rId11"/>
    <p:sldId id="399" r:id="rId12"/>
    <p:sldId id="395" r:id="rId13"/>
    <p:sldId id="396" r:id="rId14"/>
    <p:sldId id="397" r:id="rId15"/>
    <p:sldId id="398" r:id="rId16"/>
    <p:sldId id="400" r:id="rId17"/>
    <p:sldId id="401" r:id="rId18"/>
    <p:sldId id="279" r:id="rId19"/>
    <p:sldId id="404" r:id="rId20"/>
    <p:sldId id="405" r:id="rId21"/>
    <p:sldId id="270" r:id="rId22"/>
    <p:sldId id="406" r:id="rId23"/>
    <p:sldId id="407" r:id="rId24"/>
    <p:sldId id="408" r:id="rId25"/>
    <p:sldId id="409" r:id="rId26"/>
    <p:sldId id="4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3725" autoAdjust="0"/>
  </p:normalViewPr>
  <p:slideViewPr>
    <p:cSldViewPr snapToGrid="0">
      <p:cViewPr varScale="1">
        <p:scale>
          <a:sx n="84" d="100"/>
          <a:sy n="84" d="100"/>
        </p:scale>
        <p:origin x="480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9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98284E83-88D3-46CB-8B9B-38FCBFC8B7B8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1F05574-D696-4AE0-A41A-569E2AF426CF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0FFBD0A-6592-43C6-9AB7-4ACA1860391C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05E604E-0F34-47FB-B7EC-E12E3BF819B7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26999FB-D6A2-48DB-A80D-83E9E82F2237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45CA8FC-21C7-429C-8B7B-F8AF4611660D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78E1C024-5EBD-4E8E-84CA-D67D96AE9FF2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C02EC102-2B38-4797-B020-468914C8C43E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25E0BF0-38E7-4A1B-A8A0-FAD8C4AA8001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9F2E-2781-490B-BD1A-519EEC6F6B8F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4760191-0EAC-45A3-B074-B93FD6E06E8E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2932644-D2AC-4A99-A80B-708059965B68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88F90FA1-9B0D-4BF8-9671-7AE95B494EFB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C2104FB-999D-491D-A890-EFF5809AA1FB}" type="datetime1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PHYS2100 and PHYS3003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EE0419EE-C6DF-40D9-BDFB-97DEF4E775FB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PHYS2100 and PHYS3003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drianopolpo/stat1400.git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risbuwahpc/icrar_stars.git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Virtualization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s://mobaxterm.mobatek.net/download-home-editi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forwindows.org/" TargetMode="External"/><Relationship Id="rId5" Type="http://schemas.openxmlformats.org/officeDocument/2006/relationships/hyperlink" Target="https://www.vagrantup.com/downloads" TargetMode="External"/><Relationship Id="rId4" Type="http://schemas.openxmlformats.org/officeDocument/2006/relationships/hyperlink" Target="https://www.virtualbox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xquartz.org/" TargetMode="External"/><Relationship Id="rId5" Type="http://schemas.openxmlformats.org/officeDocument/2006/relationships/hyperlink" Target="https://www.vagrantup.com/downloads" TargetMode="External"/><Relationship Id="rId4" Type="http://schemas.openxmlformats.org/officeDocument/2006/relationships/hyperlink" Target="https://www.virtualbox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78462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Vagrant </a:t>
            </a:r>
            <a:r>
              <a:rPr lang="en-US" dirty="0" err="1"/>
              <a:t>Virtualbox</a:t>
            </a:r>
            <a:r>
              <a:rPr lang="en-US" dirty="0"/>
              <a:t> instructions for PHYS3003 and PHY2100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97A0B-6513-4B2D-AD61-799DE8E9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A1D-8113-4ADA-B621-AB837E3E592A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580DE-139C-43B2-B6F6-DD8CBEAC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7E5B-0353-4D9A-9729-93D42B11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A4D3E-AA30-46E3-AB2B-752E6884A9F4}"/>
              </a:ext>
            </a:extLst>
          </p:cNvPr>
          <p:cNvSpPr txBox="1"/>
          <p:nvPr/>
        </p:nvSpPr>
        <p:spPr>
          <a:xfrm>
            <a:off x="550863" y="368300"/>
            <a:ext cx="99520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>
                <a:latin typeface="+mj-lt"/>
              </a:rPr>
              <a:t>Setting up your Virtual Machine: </a:t>
            </a:r>
            <a:r>
              <a:rPr lang="en-AU" sz="2800" dirty="0">
                <a:latin typeface="+mj-lt"/>
              </a:rPr>
              <a:t>Clone the </a:t>
            </a:r>
            <a:r>
              <a:rPr lang="en-AU" sz="2800" dirty="0" err="1">
                <a:latin typeface="+mj-lt"/>
              </a:rPr>
              <a:t>github</a:t>
            </a:r>
            <a:r>
              <a:rPr lang="en-AU" sz="2800" dirty="0">
                <a:latin typeface="+mj-lt"/>
              </a:rPr>
              <a:t> repository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A291-015C-40A5-8C14-7D6E8F2CE3B2}"/>
              </a:ext>
            </a:extLst>
          </p:cNvPr>
          <p:cNvSpPr txBox="1"/>
          <p:nvPr/>
        </p:nvSpPr>
        <p:spPr>
          <a:xfrm>
            <a:off x="742611" y="2149019"/>
            <a:ext cx="107067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Step 2: clone the vagrant file repository from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github</a:t>
            </a:r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For Windows and Macs this step the command is identical.</a:t>
            </a:r>
          </a:p>
          <a:p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pPr lvl="1"/>
            <a:r>
              <a:rPr lang="en-AU" sz="2400" dirty="0">
                <a:latin typeface="Walbaum Text" panose="02070503080703020303" pitchFamily="18" charset="0"/>
                <a:cs typeface="Arial" panose="020B0604020202020204" pitchFamily="34" charset="0"/>
              </a:rPr>
              <a:t>&gt; git clone </a:t>
            </a:r>
            <a:r>
              <a:rPr lang="en-AU" sz="2400" dirty="0">
                <a:latin typeface="Walbaum Text" panose="02070503080703020303" pitchFamily="18" charset="0"/>
                <a:cs typeface="Arial" panose="020B0604020202020204" pitchFamily="34" charset="0"/>
                <a:hlinkClick r:id="rId2"/>
              </a:rPr>
              <a:t>https://github.com/chrisbuwahpc/icrar_deploy.git</a:t>
            </a:r>
            <a:endParaRPr lang="en-AU" sz="2400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pPr lvl="1"/>
            <a:endParaRPr lang="en-AU" sz="2400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To verify that the command worked you can inspect the current directory for the new folder.</a:t>
            </a: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On Windows: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dir</a:t>
            </a: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   --- this shows all the files and sub-directories in the current folder</a:t>
            </a: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On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Macbooks</a:t>
            </a: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/Linux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ls  -- LIST so that is lower case L </a:t>
            </a:r>
          </a:p>
          <a:p>
            <a:pPr lvl="1"/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You should see a directory 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icrar_deploy</a:t>
            </a: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	</a:t>
            </a:r>
            <a:endParaRPr lang="en-AU" dirty="0">
              <a:latin typeface="Walbaum Text" panose="02070503080703020303" pitchFamily="18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Once Vagrant VirtualBox and Git are installed and working, you can then begin setting </a:t>
            </a: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up a Virtual Machine or VM that will run locally on your laptop.</a:t>
            </a:r>
          </a:p>
          <a:p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21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97A0B-6513-4B2D-AD61-799DE8E9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9F6E7-8CC7-41EB-B844-CEB56C6C12B3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580DE-139C-43B2-B6F6-DD8CBEAC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7E5B-0353-4D9A-9729-93D42B11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A4D3E-AA30-46E3-AB2B-752E6884A9F4}"/>
              </a:ext>
            </a:extLst>
          </p:cNvPr>
          <p:cNvSpPr txBox="1"/>
          <p:nvPr/>
        </p:nvSpPr>
        <p:spPr>
          <a:xfrm>
            <a:off x="550863" y="368300"/>
            <a:ext cx="99520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>
                <a:latin typeface="+mj-lt"/>
              </a:rPr>
              <a:t>Setting up your Virtual Machine: </a:t>
            </a:r>
            <a:r>
              <a:rPr lang="en-AU" sz="2800" dirty="0">
                <a:latin typeface="+mj-lt"/>
              </a:rPr>
              <a:t>Clone the </a:t>
            </a:r>
            <a:r>
              <a:rPr lang="en-AU" sz="2800" dirty="0" err="1">
                <a:latin typeface="+mj-lt"/>
              </a:rPr>
              <a:t>github</a:t>
            </a:r>
            <a:r>
              <a:rPr lang="en-AU" sz="2800" dirty="0">
                <a:latin typeface="+mj-lt"/>
              </a:rPr>
              <a:t> repository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A291-015C-40A5-8C14-7D6E8F2CE3B2}"/>
              </a:ext>
            </a:extLst>
          </p:cNvPr>
          <p:cNvSpPr txBox="1"/>
          <p:nvPr/>
        </p:nvSpPr>
        <p:spPr>
          <a:xfrm>
            <a:off x="742611" y="2149019"/>
            <a:ext cx="107067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Step 2: clone the vagrant file repository from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github</a:t>
            </a:r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For Windows and Macs this step the command is identical.</a:t>
            </a:r>
          </a:p>
          <a:p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pPr lvl="1"/>
            <a:r>
              <a:rPr lang="en-AU" sz="2400" dirty="0">
                <a:latin typeface="Walbaum Text" panose="02070503080703020303" pitchFamily="18" charset="0"/>
                <a:cs typeface="Arial" panose="020B0604020202020204" pitchFamily="34" charset="0"/>
              </a:rPr>
              <a:t>&gt; git clone </a:t>
            </a:r>
            <a:r>
              <a:rPr lang="en-AU" sz="2400" dirty="0">
                <a:latin typeface="Walbaum Text" panose="02070503080703020303" pitchFamily="18" charset="0"/>
                <a:cs typeface="Arial" panose="020B0604020202020204" pitchFamily="34" charset="0"/>
                <a:hlinkClick r:id="rId2"/>
              </a:rPr>
              <a:t>https://github.com/chrisbuwahpc/icrar_stars.git</a:t>
            </a:r>
            <a:endParaRPr lang="en-AU" sz="2400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pPr lvl="1"/>
            <a:endParaRPr lang="en-AU" sz="2400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To verify that the command worked you can inspect the current directory for the new folder.</a:t>
            </a: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On Windows: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dir</a:t>
            </a: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   --- this shows all the files and sub-directories in the current folder</a:t>
            </a: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On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Macbooks</a:t>
            </a: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/Linux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ls  -- LIST so that is lower case L </a:t>
            </a:r>
          </a:p>
          <a:p>
            <a:pPr lvl="1"/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You should see a directory named  </a:t>
            </a:r>
            <a:r>
              <a:rPr lang="en-AU" b="1" dirty="0" err="1">
                <a:latin typeface="Walbaum Text" panose="02070503080703020303" pitchFamily="18" charset="0"/>
                <a:cs typeface="Arial" panose="020B0604020202020204" pitchFamily="34" charset="0"/>
              </a:rPr>
              <a:t>icrar_stars</a:t>
            </a:r>
            <a:r>
              <a:rPr lang="en-AU" b="1" dirty="0">
                <a:latin typeface="Walbaum Text" panose="02070503080703020303" pitchFamily="18" charset="0"/>
                <a:cs typeface="Arial" panose="020B0604020202020204" pitchFamily="34" charset="0"/>
              </a:rPr>
              <a:t>	</a:t>
            </a:r>
            <a:endParaRPr lang="en-AU" b="1" dirty="0">
              <a:latin typeface="Walbaum Text" panose="02070503080703020303" pitchFamily="18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Once Vagrant VirtualBox and Git are installed and working, you can then begin setting </a:t>
            </a: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up a Virtual Machine or VM that will run locally on your laptop.</a:t>
            </a:r>
          </a:p>
          <a:p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61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A4D3E-AA30-46E3-AB2B-752E6884A9F4}"/>
              </a:ext>
            </a:extLst>
          </p:cNvPr>
          <p:cNvSpPr txBox="1"/>
          <p:nvPr/>
        </p:nvSpPr>
        <p:spPr>
          <a:xfrm>
            <a:off x="550862" y="580363"/>
            <a:ext cx="5437188" cy="13330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latin typeface="+mj-lt"/>
                <a:ea typeface="+mj-ea"/>
                <a:cs typeface="+mj-cs"/>
              </a:rPr>
              <a:t>Setting up your Virtual Machine: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latin typeface="+mj-lt"/>
                <a:ea typeface="+mj-ea"/>
                <a:cs typeface="+mj-cs"/>
              </a:rPr>
              <a:t>Configuring your virtual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White sphere podium with pink cotton clouds">
            <a:extLst>
              <a:ext uri="{FF2B5EF4-FFF2-40B4-BE49-F238E27FC236}">
                <a16:creationId xmlns:a16="http://schemas.microsoft.com/office/drawing/2014/main" id="{64CB3F92-B3DC-440F-81B4-F36C3F08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87" y="2530474"/>
            <a:ext cx="5107889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2A291-015C-40A5-8C14-7D6E8F2CE3B2}"/>
              </a:ext>
            </a:extLst>
          </p:cNvPr>
          <p:cNvSpPr txBox="1"/>
          <p:nvPr/>
        </p:nvSpPr>
        <p:spPr>
          <a:xfrm>
            <a:off x="6548755" y="879394"/>
            <a:ext cx="5107889" cy="5163929"/>
          </a:xfrm>
          <a:prstGeom prst="rect">
            <a:avLst/>
          </a:prstGeom>
        </p:spPr>
        <p:txBody>
          <a:bodyPr vert="horz" wrap="square" lIns="0" tIns="0" rIns="0" bIns="0" rtlCol="0" anchor="t">
            <a:normAutofit lnSpcReduction="10000"/>
          </a:bodyPr>
          <a:lstStyle/>
          <a:p>
            <a:pPr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Step 3: Change director into the course/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icrar_stars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 directory</a:t>
            </a:r>
          </a:p>
          <a:p>
            <a:pPr marL="685800" lvl="2"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&gt; cd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icrar_stars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Walbaum Text" panose="02070503080703020303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You can check that it worked using the “ls” or “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dir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” command and you should see a file named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“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Vagrantfile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”  it contains the instructions to setup the Virtual Machine.  You don’t need to make 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changes to it.</a:t>
            </a:r>
          </a:p>
          <a:p>
            <a:pPr>
              <a:spcAft>
                <a:spcPts val="800"/>
              </a:spcAft>
            </a:pPr>
            <a:endParaRPr lang="en-US" sz="1400" dirty="0">
              <a:solidFill>
                <a:schemeClr val="tx1">
                  <a:alpha val="60000"/>
                </a:schemeClr>
              </a:solidFill>
              <a:latin typeface="Walbaum Text" panose="02070503080703020303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Step 3a: Creating the VM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To create the VM, you must be in same directory as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Vagrantfile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 which is the </a:t>
            </a:r>
            <a:r>
              <a:rPr lang="en-US" sz="1400" b="1" dirty="0" err="1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icrar_stars</a:t>
            </a:r>
            <a:r>
              <a:rPr lang="en-US" sz="1400" b="1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 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directory.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To create the VM the Vagrant command is </a:t>
            </a:r>
          </a:p>
          <a:p>
            <a:pPr marL="971550" lvl="2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  <a:latin typeface="Walbaum Text" panose="02070503080703020303" pitchFamily="18" charset="0"/>
              </a:rPr>
              <a:t>vagrant up</a:t>
            </a:r>
          </a:p>
          <a:p>
            <a:pPr marL="971550" lvl="2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>
                  <a:alpha val="60000"/>
                </a:schemeClr>
              </a:solidFill>
              <a:latin typeface="Walbaum Text" panose="02070503080703020303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1400" dirty="0">
                <a:solidFill>
                  <a:srgbClr val="FF0000">
                    <a:alpha val="60000"/>
                  </a:srgbClr>
                </a:solidFill>
                <a:latin typeface="Walbaum Text" panose="02070503080703020303" pitchFamily="18" charset="0"/>
              </a:rPr>
              <a:t>Coffee/Tea Break:</a:t>
            </a:r>
          </a:p>
          <a:p>
            <a:pPr>
              <a:spcAft>
                <a:spcPts val="800"/>
              </a:spcAft>
            </a:pPr>
            <a:r>
              <a:rPr lang="en-US" sz="1400" dirty="0">
                <a:solidFill>
                  <a:srgbClr val="FF0000">
                    <a:alpha val="60000"/>
                  </a:srgbClr>
                </a:solidFill>
                <a:latin typeface="Walbaum Text" panose="02070503080703020303" pitchFamily="18" charset="0"/>
              </a:rPr>
              <a:t>This </a:t>
            </a:r>
            <a:r>
              <a:rPr lang="en-US" sz="1400" b="1" dirty="0">
                <a:solidFill>
                  <a:srgbClr val="FF0000">
                    <a:alpha val="60000"/>
                  </a:srgbClr>
                </a:solidFill>
                <a:latin typeface="Walbaum Text" panose="02070503080703020303" pitchFamily="18" charset="0"/>
              </a:rPr>
              <a:t>will take some time</a:t>
            </a:r>
            <a:r>
              <a:rPr lang="en-US" sz="1400" dirty="0">
                <a:solidFill>
                  <a:srgbClr val="FF0000">
                    <a:alpha val="60000"/>
                  </a:srgbClr>
                </a:solidFill>
                <a:latin typeface="Walbaum Text" panose="02070503080703020303" pitchFamily="18" charset="0"/>
              </a:rPr>
              <a:t> as it automatically downloading and configuring the </a:t>
            </a:r>
            <a:r>
              <a:rPr lang="en-US" sz="1400" dirty="0" err="1">
                <a:solidFill>
                  <a:srgbClr val="FF0000">
                    <a:alpha val="60000"/>
                  </a:srgbClr>
                </a:solidFill>
                <a:latin typeface="Walbaum Text" panose="02070503080703020303" pitchFamily="18" charset="0"/>
              </a:rPr>
              <a:t>customised</a:t>
            </a:r>
            <a:r>
              <a:rPr lang="en-US" sz="1400" dirty="0">
                <a:solidFill>
                  <a:srgbClr val="FF0000">
                    <a:alpha val="60000"/>
                  </a:srgbClr>
                </a:solidFill>
                <a:latin typeface="Walbaum Text" panose="02070503080703020303" pitchFamily="18" charset="0"/>
              </a:rPr>
              <a:t> base Ubuntu OS image that is used for your VM.  It is dependent on your internet connection and laptop.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97A0B-6513-4B2D-AD61-799DE8E9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E5CD68DC-C483-4AB3-83F3-2CE7AEFCD552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3/14/2022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580DE-139C-43B2-B6F6-DD8CBEAC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7E5B-0353-4D9A-9729-93D42B11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0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5B15D-0BF3-4CFF-8F39-32BBE366D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VM SUCCESS!!</a:t>
            </a:r>
          </a:p>
        </p:txBody>
      </p:sp>
      <p:pic>
        <p:nvPicPr>
          <p:cNvPr id="10" name="Picture 9" descr="Person enjoying coffee and relaxing on a sofa">
            <a:extLst>
              <a:ext uri="{FF2B5EF4-FFF2-40B4-BE49-F238E27FC236}">
                <a16:creationId xmlns:a16="http://schemas.microsoft.com/office/drawing/2014/main" id="{8D30BED0-962F-4545-B866-DF73DE731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60" r="2" b="18677"/>
          <a:stretch/>
        </p:blipFill>
        <p:spPr>
          <a:xfrm>
            <a:off x="4550896" y="549273"/>
            <a:ext cx="7090240" cy="2880520"/>
          </a:xfrm>
          <a:custGeom>
            <a:avLst/>
            <a:gdLst/>
            <a:ahLst/>
            <a:cxnLst/>
            <a:rect l="l" t="t" r="r" b="b"/>
            <a:pathLst>
              <a:path w="7090240" h="2880520">
                <a:moveTo>
                  <a:pt x="0" y="0"/>
                </a:moveTo>
                <a:lnTo>
                  <a:pt x="7090240" y="0"/>
                </a:lnTo>
                <a:lnTo>
                  <a:pt x="7090240" y="2880520"/>
                </a:lnTo>
                <a:lnTo>
                  <a:pt x="0" y="2880520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1BC3F1D-FF1B-45CA-A643-B81A3164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40643" y="985659"/>
            <a:ext cx="667802" cy="631474"/>
            <a:chOff x="10478914" y="1506691"/>
            <a:chExt cx="667802" cy="63147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A5DC9BB-9887-4746-87E9-FCDA9816A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CA8BDF8-9D06-45C3-8A3E-14FCA356A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BF3EAF-F533-4F2E-B9A1-3698984B4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178" y="4632150"/>
            <a:ext cx="1425768" cy="1456341"/>
            <a:chOff x="-218178" y="4632150"/>
            <a:chExt cx="1425768" cy="1456341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E9CACF71-B9F6-40BE-821A-96034969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221903" y="4888635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EC4D9F-6201-4AFC-B320-7BBFC0DF6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-37419" y="4736389"/>
              <a:ext cx="611884" cy="973401"/>
            </a:xfrm>
            <a:custGeom>
              <a:avLst/>
              <a:gdLst>
                <a:gd name="connsiteX0" fmla="*/ 0 w 611884"/>
                <a:gd name="connsiteY0" fmla="*/ 0 h 973401"/>
                <a:gd name="connsiteX1" fmla="*/ 611884 w 611884"/>
                <a:gd name="connsiteY1" fmla="*/ 365751 h 973401"/>
                <a:gd name="connsiteX2" fmla="*/ 611884 w 611884"/>
                <a:gd name="connsiteY2" fmla="*/ 973401 h 973401"/>
                <a:gd name="connsiteX3" fmla="*/ 0 w 611884"/>
                <a:gd name="connsiteY3" fmla="*/ 620129 h 97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884" h="973401">
                  <a:moveTo>
                    <a:pt x="0" y="0"/>
                  </a:moveTo>
                  <a:lnTo>
                    <a:pt x="611884" y="365751"/>
                  </a:lnTo>
                  <a:lnTo>
                    <a:pt x="611884" y="973401"/>
                  </a:lnTo>
                  <a:lnTo>
                    <a:pt x="0" y="6201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90000"/>
                    <a:lumOff val="10000"/>
                    <a:alpha val="0"/>
                  </a:schemeClr>
                </a:gs>
                <a:gs pos="100000">
                  <a:schemeClr val="bg2">
                    <a:lumMod val="90000"/>
                    <a:lumOff val="1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127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68FF8C-C380-4D90-9090-21123B167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238872" y="5261883"/>
              <a:ext cx="630288" cy="1022927"/>
            </a:xfrm>
            <a:custGeom>
              <a:avLst/>
              <a:gdLst>
                <a:gd name="connsiteX0" fmla="*/ 0 w 630288"/>
                <a:gd name="connsiteY0" fmla="*/ 365751 h 1022927"/>
                <a:gd name="connsiteX1" fmla="*/ 630288 w 630288"/>
                <a:gd name="connsiteY1" fmla="*/ 0 h 1022927"/>
                <a:gd name="connsiteX2" fmla="*/ 630288 w 630288"/>
                <a:gd name="connsiteY2" fmla="*/ 713099 h 1022927"/>
                <a:gd name="connsiteX3" fmla="*/ 92992 w 630288"/>
                <a:gd name="connsiteY3" fmla="*/ 1022927 h 1022927"/>
                <a:gd name="connsiteX4" fmla="*/ 0 w 630288"/>
                <a:gd name="connsiteY4" fmla="*/ 969238 h 102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288" h="1022927">
                  <a:moveTo>
                    <a:pt x="0" y="365751"/>
                  </a:moveTo>
                  <a:lnTo>
                    <a:pt x="630288" y="0"/>
                  </a:lnTo>
                  <a:lnTo>
                    <a:pt x="630288" y="713099"/>
                  </a:lnTo>
                  <a:lnTo>
                    <a:pt x="92992" y="1022927"/>
                  </a:lnTo>
                  <a:lnTo>
                    <a:pt x="0" y="96923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4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B99C0-4B1C-4D90-A8A5-34EB6A301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1900" dirty="0">
                <a:latin typeface="Walbaum Text" panose="02070503080703020303" pitchFamily="18" charset="0"/>
              </a:rPr>
              <a:t>Coffee/Tea Break: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latin typeface="Walbaum Text" panose="02070503080703020303" pitchFamily="18" charset="0"/>
              </a:rPr>
              <a:t>This </a:t>
            </a:r>
            <a:r>
              <a:rPr lang="en-US" sz="1900" b="1" dirty="0">
                <a:latin typeface="Walbaum Text" panose="02070503080703020303" pitchFamily="18" charset="0"/>
              </a:rPr>
              <a:t>will take some time (UP to 30 MINUTES!)</a:t>
            </a:r>
            <a:r>
              <a:rPr lang="en-US" sz="1900" dirty="0">
                <a:latin typeface="Walbaum Text" panose="02070503080703020303" pitchFamily="18" charset="0"/>
              </a:rPr>
              <a:t> as it automatically downloading and configuring the base Ubuntu OS image that is used for your VM.  It is dependent on your internet connection and laptop.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latin typeface="Walbaum Text" panose="02070503080703020303" pitchFamily="18" charset="0"/>
              </a:rPr>
              <a:t>When the “vagrant up” command finishes you should see the follow message!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latin typeface="Walbaum Text" panose="02070503080703020303" pitchFamily="18" charset="0"/>
              </a:rPr>
              <a:t>You are now ready to login to your VM!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2184FF-7610-41AC-A251-663DD0493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8156" b="1"/>
          <a:stretch/>
        </p:blipFill>
        <p:spPr>
          <a:xfrm>
            <a:off x="4550902" y="3429797"/>
            <a:ext cx="7090239" cy="2880519"/>
          </a:xfrm>
          <a:custGeom>
            <a:avLst/>
            <a:gdLst/>
            <a:ahLst/>
            <a:cxnLst/>
            <a:rect l="l" t="t" r="r" b="b"/>
            <a:pathLst>
              <a:path w="7090239" h="2880519">
                <a:moveTo>
                  <a:pt x="0" y="0"/>
                </a:moveTo>
                <a:lnTo>
                  <a:pt x="7090239" y="0"/>
                </a:lnTo>
                <a:lnTo>
                  <a:pt x="7090239" y="2880519"/>
                </a:lnTo>
                <a:lnTo>
                  <a:pt x="0" y="2880519"/>
                </a:lnTo>
                <a:close/>
              </a:path>
            </a:pathLst>
          </a:cu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45622-7924-455B-B27A-565D2953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27413A14-8C22-4634-8AB0-9FD1EC6C9480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3/14/2022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D3DFB-B50E-4E4C-B7B1-91AA2DF8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PHYS2100 and PHYS3003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E34D7-488C-4897-9404-6DADF2B3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9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272F-193C-40C1-AD0A-A22F839C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Accessing your Virtual Machine</a:t>
            </a:r>
          </a:p>
        </p:txBody>
      </p:sp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B665E789-7FDD-44A0-B8E1-17B272DD7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03"/>
          <a:stretch/>
        </p:blipFill>
        <p:spPr>
          <a:xfrm>
            <a:off x="4483280" y="1534160"/>
            <a:ext cx="6740182" cy="44834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133E2-9916-414D-92CA-382734C0B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2" y="1534160"/>
            <a:ext cx="3795669" cy="4558665"/>
          </a:xfrm>
        </p:spPr>
        <p:txBody>
          <a:bodyPr/>
          <a:lstStyle/>
          <a:p>
            <a:r>
              <a:rPr lang="en-AU" sz="1800" dirty="0">
                <a:latin typeface="Walbaum Text" panose="02070503080703020303" pitchFamily="18" charset="0"/>
                <a:cs typeface="Arial" panose="020B0604020202020204" pitchFamily="34" charset="0"/>
              </a:rPr>
              <a:t>Step 4: Secure Shell (SSH) is used to login to your VM.  This process of accessing you VM has been greatly simplified with Vagrant.  The command is:</a:t>
            </a:r>
          </a:p>
          <a:p>
            <a:r>
              <a:rPr lang="en-AU" sz="1800" dirty="0">
                <a:latin typeface="Walbaum Text" panose="02070503080703020303" pitchFamily="18" charset="0"/>
                <a:cs typeface="Arial" panose="020B0604020202020204" pitchFamily="34" charset="0"/>
              </a:rPr>
              <a:t>	&gt; vagrant </a:t>
            </a:r>
            <a:r>
              <a:rPr lang="en-AU" sz="1800" dirty="0" err="1">
                <a:latin typeface="Walbaum Text" panose="02070503080703020303" pitchFamily="18" charset="0"/>
                <a:cs typeface="Arial" panose="020B0604020202020204" pitchFamily="34" charset="0"/>
              </a:rPr>
              <a:t>ssh</a:t>
            </a:r>
            <a:r>
              <a:rPr lang="en-AU" sz="1800" dirty="0">
                <a:latin typeface="Walbaum Text" panose="02070503080703020303" pitchFamily="18" charset="0"/>
                <a:cs typeface="Arial" panose="020B0604020202020204" pitchFamily="34" charset="0"/>
              </a:rPr>
              <a:t> </a:t>
            </a:r>
          </a:p>
          <a:p>
            <a:r>
              <a:rPr lang="en-AU" sz="1800" dirty="0">
                <a:latin typeface="Walbaum Text" panose="02070503080703020303" pitchFamily="18" charset="0"/>
                <a:cs typeface="Arial" panose="020B0604020202020204" pitchFamily="34" charset="0"/>
              </a:rPr>
              <a:t>Notice that the prompt changes to </a:t>
            </a:r>
          </a:p>
          <a:p>
            <a:pPr lvl="1"/>
            <a:r>
              <a:rPr lang="en-AU" sz="1600" dirty="0" err="1">
                <a:latin typeface="Walbaum Text" panose="02070503080703020303" pitchFamily="18" charset="0"/>
                <a:cs typeface="Arial" panose="020B0604020202020204" pitchFamily="34" charset="0"/>
              </a:rPr>
              <a:t>vagrant@starlight</a:t>
            </a:r>
            <a:r>
              <a:rPr lang="en-AU" sz="1600" dirty="0">
                <a:latin typeface="Walbaum Text" panose="02070503080703020303" pitchFamily="18" charset="0"/>
                <a:cs typeface="Arial" panose="020B0604020202020204" pitchFamily="34" charset="0"/>
              </a:rPr>
              <a:t>:~$</a:t>
            </a:r>
          </a:p>
          <a:p>
            <a:endParaRPr lang="en-AU" sz="1800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sz="1800" dirty="0">
                <a:latin typeface="Walbaum Text" panose="02070503080703020303" pitchFamily="18" charset="0"/>
                <a:cs typeface="Arial" panose="020B0604020202020204" pitchFamily="34" charset="0"/>
              </a:rPr>
              <a:t>This is means you are on the VM!</a:t>
            </a:r>
            <a:endParaRPr lang="en-AU" sz="2000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C51C8-33C0-4F5F-89E5-4A813F6B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ECFE-6F62-4399-A545-E75FDAA3FF7C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DF058-D100-48D6-AEF3-C24B5684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AFA24-9607-433C-A28B-73A1A26F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1F790E-755E-4663-8EEE-CBC9112175D1}"/>
              </a:ext>
            </a:extLst>
          </p:cNvPr>
          <p:cNvCxnSpPr>
            <a:cxnSpLocks/>
          </p:cNvCxnSpPr>
          <p:nvPr/>
        </p:nvCxnSpPr>
        <p:spPr>
          <a:xfrm>
            <a:off x="3179763" y="4722312"/>
            <a:ext cx="1303517" cy="110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8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>
            <a:normAutofit/>
          </a:bodyPr>
          <a:lstStyle/>
          <a:p>
            <a:r>
              <a:rPr lang="en-US" dirty="0"/>
              <a:t>You can now run </a:t>
            </a:r>
            <a:r>
              <a:rPr lang="en-US" dirty="0" err="1"/>
              <a:t>Swarp</a:t>
            </a:r>
            <a:r>
              <a:rPr lang="en-US" dirty="0"/>
              <a:t> and </a:t>
            </a:r>
            <a:r>
              <a:rPr lang="en-US" dirty="0" err="1"/>
              <a:t>SExtractor</a:t>
            </a:r>
            <a:r>
              <a:rPr lang="en-US" dirty="0"/>
              <a:t> commands in the terminal.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8" name="Picture Placeholder 17" descr="Starry night sky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662612" y="1049055"/>
            <a:ext cx="5132388" cy="4759890"/>
          </a:xfrm>
        </p:spPr>
      </p:pic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0CA65FB9-AF99-4DCB-840B-E28C6EEE35D7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77C6228-C5A8-44DC-ABD7-A22A4475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1589-9472-4491-8700-CDBDBF14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Exiting your Virtual Machine CLEANLY!</a:t>
            </a:r>
            <a:br>
              <a:rPr lang="en-AU" dirty="0"/>
            </a:br>
            <a:r>
              <a:rPr lang="en-AU" sz="2800" dirty="0"/>
              <a:t>there are multiple ways to exit the VM cleanly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22B71-019D-43E3-A05E-F1E2B6C01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Walbaum Text" panose="02070503080703020303" pitchFamily="18" charset="0"/>
              </a:rPr>
              <a:t>Exit or Logout</a:t>
            </a:r>
          </a:p>
        </p:txBody>
      </p:sp>
      <p:pic>
        <p:nvPicPr>
          <p:cNvPr id="13" name="Content Placeholder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E856769-2E05-436C-9AA2-C217649900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786" y="2748150"/>
            <a:ext cx="4867954" cy="895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2A07-8A81-436E-9CB6-48E133521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CTRL-d</a:t>
            </a:r>
          </a:p>
        </p:txBody>
      </p:sp>
      <p:pic>
        <p:nvPicPr>
          <p:cNvPr id="11" name="Content Placeholder 10" descr="Text&#10;&#10;Description automatically generated with low confidence">
            <a:extLst>
              <a:ext uri="{FF2B5EF4-FFF2-40B4-BE49-F238E27FC236}">
                <a16:creationId xmlns:a16="http://schemas.microsoft.com/office/drawing/2014/main" id="{5FB8825E-AE86-476D-A76E-E9A6046CB50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45786" y="4456495"/>
            <a:ext cx="5001323" cy="54300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B02391-4A0B-4B7B-BB67-B298A97E5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B6C95-8D85-45A0-8E95-0799D7FA697D}" type="datetime1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A339C-E808-4FA6-AD0D-08464E20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33DE2E-94A5-4278-AE1A-985205AB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F847AC-B302-4C6D-BB90-564C4C89E6CD}"/>
              </a:ext>
            </a:extLst>
          </p:cNvPr>
          <p:cNvSpPr txBox="1"/>
          <p:nvPr/>
        </p:nvSpPr>
        <p:spPr>
          <a:xfrm>
            <a:off x="733260" y="3826415"/>
            <a:ext cx="141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</a:t>
            </a:r>
          </a:p>
          <a:p>
            <a:endParaRPr lang="en-AU" dirty="0"/>
          </a:p>
        </p:txBody>
      </p:sp>
      <p:pic>
        <p:nvPicPr>
          <p:cNvPr id="19" name="Picture 18" descr="Mountain at night">
            <a:extLst>
              <a:ext uri="{FF2B5EF4-FFF2-40B4-BE49-F238E27FC236}">
                <a16:creationId xmlns:a16="http://schemas.microsoft.com/office/drawing/2014/main" id="{BBECE3AF-F611-4533-9E26-4FF3F6257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50" y="2668404"/>
            <a:ext cx="5358939" cy="35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0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264C-F961-4CB5-A32E-3EF49390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b="1" dirty="0"/>
              <a:t>HOW TO POWEROFF your VM with VAGRANT</a:t>
            </a:r>
            <a:br>
              <a:rPr lang="en-AU" sz="3200" b="1" dirty="0"/>
            </a:br>
            <a:r>
              <a:rPr lang="en-AU" sz="2400" dirty="0"/>
              <a:t>It is important to </a:t>
            </a:r>
            <a:r>
              <a:rPr lang="en-AU" sz="2400" dirty="0" err="1"/>
              <a:t>Poweroff</a:t>
            </a:r>
            <a:r>
              <a:rPr lang="en-AU" sz="2400" dirty="0"/>
              <a:t> the VIRTUAL machine gracefully</a:t>
            </a:r>
            <a:br>
              <a:rPr lang="en-AU" sz="2400" dirty="0"/>
            </a:br>
            <a:r>
              <a:rPr lang="en-AU" sz="2400" dirty="0"/>
              <a:t> so IT restarts properly.</a:t>
            </a:r>
            <a:br>
              <a:rPr lang="en-AU" sz="2400" dirty="0"/>
            </a:br>
            <a:endParaRPr lang="en-AU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D35CA-8EB4-4AB6-B75D-0B723128A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511" y="2113199"/>
            <a:ext cx="4175625" cy="3979625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</a:rPr>
              <a:t>Vagrant Status to show the VM state.  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</a:rPr>
              <a:t>Running  - machine state</a:t>
            </a:r>
          </a:p>
          <a:p>
            <a:pPr marL="0" indent="0">
              <a:buNone/>
            </a:pPr>
            <a:endParaRPr lang="en-AU" dirty="0">
              <a:latin typeface="Walbaum Text" panose="02070503080703020303" pitchFamily="18" charset="0"/>
            </a:endParaRP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</a:rPr>
              <a:t>SHUTDOWN the VM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</a:rPr>
              <a:t>Vagrant Status to show the VM state.  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</a:rPr>
              <a:t>POWEROFF – machine STATE</a:t>
            </a:r>
          </a:p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5309A-610A-444B-B27E-AC4EAB5F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7EBB-2FD4-46BB-AF73-A90A5C74B420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4D269-3C93-448B-9492-A6F91D14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71E03-7D1F-4485-8192-03D3B965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B73E7B8-1D0B-4C0E-A4EC-1FF7ECA9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2038980"/>
            <a:ext cx="6379210" cy="405384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0ABB524-E76F-46DA-A346-7D836F9CCCCF}"/>
              </a:ext>
            </a:extLst>
          </p:cNvPr>
          <p:cNvSpPr/>
          <p:nvPr/>
        </p:nvSpPr>
        <p:spPr>
          <a:xfrm flipH="1" flipV="1">
            <a:off x="4834776" y="3026802"/>
            <a:ext cx="2363016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6B47A11-4068-43E4-A9AE-9956357FC12F}"/>
              </a:ext>
            </a:extLst>
          </p:cNvPr>
          <p:cNvSpPr/>
          <p:nvPr/>
        </p:nvSpPr>
        <p:spPr>
          <a:xfrm rot="21232940" flipH="1" flipV="1">
            <a:off x="5527853" y="2322407"/>
            <a:ext cx="1794360" cy="27299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5772D47-00BB-4941-9C29-BA118591BA2E}"/>
              </a:ext>
            </a:extLst>
          </p:cNvPr>
          <p:cNvSpPr/>
          <p:nvPr/>
        </p:nvSpPr>
        <p:spPr>
          <a:xfrm rot="21404505" flipH="1" flipV="1">
            <a:off x="5367247" y="4291486"/>
            <a:ext cx="1964404" cy="2690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F5FDD8-FD9A-4A7A-8542-2833DC2A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8510">
            <a:off x="5520982" y="4727933"/>
            <a:ext cx="1810669" cy="408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991C59-E66F-48CF-B665-B45BEC014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0899">
            <a:off x="4848155" y="5547061"/>
            <a:ext cx="2495688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41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Content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Add text, images, art, and videos. </a:t>
            </a:r>
          </a:p>
          <a:p>
            <a:r>
              <a:rPr lang="en-US" dirty="0"/>
              <a:t>Add transitions, animations, and motion. </a:t>
            </a:r>
          </a:p>
          <a:p>
            <a:r>
              <a:rPr lang="en-US" dirty="0"/>
              <a:t>Save to OneDrive, to get to your presentations from your computer, tablet, or phone.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EAC58E73-0E6F-40F9-A9B9-32EB014619E1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3F55-59F4-4FBF-984D-8AF5F910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4"/>
            <a:ext cx="11090274" cy="1425299"/>
          </a:xfrm>
        </p:spPr>
        <p:txBody>
          <a:bodyPr/>
          <a:lstStyle/>
          <a:p>
            <a:r>
              <a:rPr lang="en-AU" dirty="0"/>
              <a:t>Basic VM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66DE-F972-4121-85F6-BC694EE1D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1" y="1510748"/>
            <a:ext cx="6207747" cy="4582077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Step 1  - Change to the project directory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&gt; cd courses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&gt; cd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icrar_deploy</a:t>
            </a:r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Step 2  - launch the Virtual machine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&gt; vagrant up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Step 3  - use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ssh</a:t>
            </a: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to login to the virtual machine (VM)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&gt; vagrant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ssh</a:t>
            </a:r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exit  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Step 5 – shutdown the virtual machine (VM)</a:t>
            </a:r>
          </a:p>
          <a:p>
            <a:pPr marL="457200" lvl="1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vagrant halt</a:t>
            </a:r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3C1E3-1A6B-4993-98F7-3D8BB19BF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7548" y="1510748"/>
            <a:ext cx="5253589" cy="3995650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Step 4 – exit or logout of the Virtual Machine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&gt; exit  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Step 5 – shutdown the virtual machine (VM)</a:t>
            </a:r>
          </a:p>
          <a:p>
            <a:pPr marL="0" indent="0">
              <a:buNone/>
            </a:pP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&gt; vagrant halt</a:t>
            </a:r>
          </a:p>
          <a:p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7D57A-67F0-4AF3-A0F5-ACF05112B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C65B-0000-4798-85E1-9618E9207026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FEFC5-855C-468A-A521-E67B4565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PHYS2100 and PHYS3003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C3163-FF8F-4568-BEDB-E152A05C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7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1B5C216-F8C5-4283-915A-500314BC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58288" y="297371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52719" cy="232064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Procedures</a:t>
            </a:r>
          </a:p>
        </p:txBody>
      </p:sp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3" r="-3" b="-3"/>
          <a:stretch/>
        </p:blipFill>
        <p:spPr>
          <a:xfrm>
            <a:off x="6554446" y="549276"/>
            <a:ext cx="2543344" cy="2879726"/>
          </a:xfrm>
          <a:custGeom>
            <a:avLst/>
            <a:gdLst/>
            <a:ahLst/>
            <a:cxnLst/>
            <a:rect l="l" t="t" r="r" b="b"/>
            <a:pathLst>
              <a:path w="2543344" h="2879726">
                <a:moveTo>
                  <a:pt x="0" y="0"/>
                </a:moveTo>
                <a:lnTo>
                  <a:pt x="2543344" y="0"/>
                </a:lnTo>
                <a:lnTo>
                  <a:pt x="2543344" y="2879726"/>
                </a:lnTo>
                <a:lnTo>
                  <a:pt x="0" y="2879726"/>
                </a:lnTo>
                <a:close/>
              </a:path>
            </a:pathLst>
          </a:custGeom>
        </p:spPr>
      </p:pic>
      <p:pic>
        <p:nvPicPr>
          <p:cNvPr id="11" name="Picture 10" descr="3D arrows forming a globe">
            <a:extLst>
              <a:ext uri="{FF2B5EF4-FFF2-40B4-BE49-F238E27FC236}">
                <a16:creationId xmlns:a16="http://schemas.microsoft.com/office/drawing/2014/main" id="{D99BA967-5532-4BB7-9F22-91AB432E6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44" b="-5"/>
          <a:stretch/>
        </p:blipFill>
        <p:spPr>
          <a:xfrm>
            <a:off x="9097792" y="549275"/>
            <a:ext cx="2543346" cy="2879726"/>
          </a:xfrm>
          <a:custGeom>
            <a:avLst/>
            <a:gdLst/>
            <a:ahLst/>
            <a:cxnLst/>
            <a:rect l="l" t="t" r="r" b="b"/>
            <a:pathLst>
              <a:path w="2543346" h="2879726">
                <a:moveTo>
                  <a:pt x="0" y="0"/>
                </a:moveTo>
                <a:lnTo>
                  <a:pt x="2543346" y="0"/>
                </a:lnTo>
                <a:lnTo>
                  <a:pt x="2543346" y="2879726"/>
                </a:lnTo>
                <a:lnTo>
                  <a:pt x="0" y="2879726"/>
                </a:lnTo>
                <a:close/>
              </a:path>
            </a:pathLst>
          </a:custGeo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r="561" b="-4"/>
          <a:stretch/>
        </p:blipFill>
        <p:spPr>
          <a:xfrm>
            <a:off x="6554446" y="3429000"/>
            <a:ext cx="2543344" cy="2879726"/>
          </a:xfrm>
          <a:custGeom>
            <a:avLst/>
            <a:gdLst/>
            <a:ahLst/>
            <a:cxnLst/>
            <a:rect l="l" t="t" r="r" b="b"/>
            <a:pathLst>
              <a:path w="2543344" h="2879726">
                <a:moveTo>
                  <a:pt x="0" y="0"/>
                </a:moveTo>
                <a:lnTo>
                  <a:pt x="2543344" y="0"/>
                </a:lnTo>
                <a:lnTo>
                  <a:pt x="2543344" y="2879726"/>
                </a:lnTo>
                <a:lnTo>
                  <a:pt x="0" y="2879726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34B332E-512E-4875-A17E-878F687B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91716" y="4485415"/>
            <a:ext cx="1980001" cy="1363916"/>
            <a:chOff x="4879602" y="3781429"/>
            <a:chExt cx="1980001" cy="136391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5BA8B99-23A8-48EB-B421-49202512D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CF8FCF-59CF-46E8-8D06-73ECB0377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E15BCB1-F5B5-4CDD-BF60-DB06957F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2039AC-BC9E-4CB5-9104-B78B94B08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3121826"/>
            <a:ext cx="5452720" cy="2970999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</a:t>
            </a:r>
            <a:r>
              <a:rPr lang="en-US" dirty="0" err="1"/>
              <a:t>Virtualbox</a:t>
            </a:r>
            <a:endParaRPr lang="en-US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Vagrant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Git for windows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</a:t>
            </a:r>
            <a:r>
              <a:rPr lang="en-US" dirty="0" err="1"/>
              <a:t>mobaXterm</a:t>
            </a:r>
            <a:r>
              <a:rPr lang="en-US" dirty="0"/>
              <a:t> for windows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Starting / Accessing Virtual Machines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Shutdown Virtual Machines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8" name="Picture Placeholder 7" descr="Starry night sky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0560" r="20560"/>
          <a:stretch/>
        </p:blipFill>
        <p:spPr>
          <a:xfrm>
            <a:off x="9097790" y="3445588"/>
            <a:ext cx="2562778" cy="2879726"/>
          </a:xfrm>
          <a:custGeom>
            <a:avLst/>
            <a:gdLst/>
            <a:ahLst/>
            <a:cxnLst/>
            <a:rect l="l" t="t" r="r" b="b"/>
            <a:pathLst>
              <a:path w="2543346" h="2879726">
                <a:moveTo>
                  <a:pt x="0" y="0"/>
                </a:moveTo>
                <a:lnTo>
                  <a:pt x="2543346" y="0"/>
                </a:lnTo>
                <a:lnTo>
                  <a:pt x="2543346" y="2879726"/>
                </a:lnTo>
                <a:lnTo>
                  <a:pt x="0" y="2879726"/>
                </a:lnTo>
                <a:close/>
              </a:path>
            </a:pathLst>
          </a:cu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AB4BA15-077E-493C-91F3-A48E6F5B75C7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3/14/2022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PHYS2100 and PHYS3003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9F3A32-B515-4618-94EF-A76FD48D3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A8FC-21C7-429C-8B7B-F8AF4611660D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A3959-271B-41CF-8832-D2EE4D1C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B33F3-25E3-411E-B3E9-E593EA2D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89E48-0DC8-4915-AF2A-83141FA5E920}"/>
              </a:ext>
            </a:extLst>
          </p:cNvPr>
          <p:cNvSpPr txBox="1"/>
          <p:nvPr/>
        </p:nvSpPr>
        <p:spPr>
          <a:xfrm>
            <a:off x="1607079" y="726189"/>
            <a:ext cx="897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To use the GUI based applications if you on a Windows laptop you need to install </a:t>
            </a:r>
            <a:r>
              <a:rPr lang="en-AU" dirty="0" err="1"/>
              <a:t>MobaXterm</a:t>
            </a:r>
            <a:endParaRPr lang="en-AU" dirty="0"/>
          </a:p>
          <a:p>
            <a:endParaRPr lang="en-AU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7C0A9F-12EE-4CC7-A68A-C8836A7E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79" y="1236053"/>
            <a:ext cx="8668960" cy="48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06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95993-F5BC-454D-AA99-9ECF5B1DE44F}"/>
              </a:ext>
            </a:extLst>
          </p:cNvPr>
          <p:cNvSpPr txBox="1"/>
          <p:nvPr/>
        </p:nvSpPr>
        <p:spPr>
          <a:xfrm>
            <a:off x="550863" y="549275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400" dirty="0">
                <a:latin typeface="+mj-lt"/>
                <a:ea typeface="+mj-ea"/>
                <a:cs typeface="+mj-cs"/>
              </a:rPr>
              <a:t>Start a local terminal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1C35A4-9892-48EA-BD17-E976C0B7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01" y="862088"/>
            <a:ext cx="5995518" cy="3552343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11CDE8-9575-4DD4-82E1-24E6A674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B45CA8FC-21C7-429C-8B7B-F8AF4611660D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3/14/2022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CBB23-14D2-41F2-A71C-36D0BF231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30861-EA60-4A5C-AEDE-31A8674E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6B90C8-AC8A-480B-8F6E-ADC97861809C}"/>
              </a:ext>
            </a:extLst>
          </p:cNvPr>
          <p:cNvSpPr/>
          <p:nvPr/>
        </p:nvSpPr>
        <p:spPr>
          <a:xfrm>
            <a:off x="5044724" y="2410539"/>
            <a:ext cx="300806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672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602AE-315C-4B48-A758-4C13D02D9A5A}"/>
              </a:ext>
            </a:extLst>
          </p:cNvPr>
          <p:cNvSpPr txBox="1"/>
          <p:nvPr/>
        </p:nvSpPr>
        <p:spPr>
          <a:xfrm>
            <a:off x="550863" y="405995"/>
            <a:ext cx="5437187" cy="276415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atin typeface="+mj-lt"/>
                <a:ea typeface="+mj-ea"/>
                <a:cs typeface="+mj-cs"/>
              </a:rPr>
              <a:t>MobaXterm</a:t>
            </a:r>
            <a:r>
              <a:rPr lang="en-US" sz="5400" dirty="0">
                <a:latin typeface="+mj-lt"/>
                <a:ea typeface="+mj-ea"/>
                <a:cs typeface="+mj-cs"/>
              </a:rPr>
              <a:t>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local terminal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640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2E11125-B528-4147-8140-A6A87CDB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708" y="549275"/>
            <a:ext cx="5437187" cy="323512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16D07-5C52-4205-962A-941ECE7D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B45CA8FC-21C7-429C-8B7B-F8AF4611660D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3/14/2022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C20057-DDF9-4D5F-B2E1-53DE85B8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849F-BD73-417D-A3A2-5DCF4C06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F961-8EF8-44BA-9778-B549108F8E05}"/>
              </a:ext>
            </a:extLst>
          </p:cNvPr>
          <p:cNvSpPr txBox="1"/>
          <p:nvPr/>
        </p:nvSpPr>
        <p:spPr>
          <a:xfrm>
            <a:off x="550863" y="2652855"/>
            <a:ext cx="63792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MobaXterm</a:t>
            </a:r>
            <a:r>
              <a:rPr lang="en-AU" dirty="0"/>
              <a:t> defines it’s own home directory it</a:t>
            </a:r>
          </a:p>
          <a:p>
            <a:r>
              <a:rPr lang="en-AU" dirty="0"/>
              <a:t>Is /home/</a:t>
            </a:r>
            <a:r>
              <a:rPr lang="en-AU" dirty="0" err="1"/>
              <a:t>mobaxterm</a:t>
            </a:r>
            <a:r>
              <a:rPr lang="en-AU" dirty="0"/>
              <a:t>.  To access you </a:t>
            </a:r>
            <a:r>
              <a:rPr lang="en-AU" dirty="0" err="1"/>
              <a:t>icrar_deploy</a:t>
            </a:r>
            <a:r>
              <a:rPr lang="en-AU" dirty="0"/>
              <a:t> directory</a:t>
            </a:r>
          </a:p>
          <a:p>
            <a:r>
              <a:rPr lang="en-AU" dirty="0"/>
              <a:t>on your host system you will need to cd to it.</a:t>
            </a:r>
          </a:p>
          <a:p>
            <a:endParaRPr lang="en-AU" dirty="0"/>
          </a:p>
          <a:p>
            <a:r>
              <a:rPr lang="en-AU" dirty="0"/>
              <a:t>If you have followed the configuration for setting up your VM the full path is </a:t>
            </a:r>
          </a:p>
          <a:p>
            <a:r>
              <a:rPr lang="en-AU" dirty="0"/>
              <a:t>/</a:t>
            </a:r>
            <a:r>
              <a:rPr lang="en-AU" dirty="0" err="1"/>
              <a:t>mnt</a:t>
            </a:r>
            <a:r>
              <a:rPr lang="en-AU" dirty="0"/>
              <a:t>/c/Users/”your username”/Courses/</a:t>
            </a:r>
            <a:r>
              <a:rPr lang="en-AU" dirty="0" err="1"/>
              <a:t>icrar_stars</a:t>
            </a:r>
            <a:endParaRPr lang="en-AU" dirty="0"/>
          </a:p>
          <a:p>
            <a:r>
              <a:rPr lang="en-AU" dirty="0"/>
              <a:t>so change directory using</a:t>
            </a:r>
          </a:p>
          <a:p>
            <a:r>
              <a:rPr lang="en-AU" dirty="0"/>
              <a:t>&gt;cd /</a:t>
            </a:r>
            <a:r>
              <a:rPr lang="en-AU" dirty="0" err="1"/>
              <a:t>mnt</a:t>
            </a:r>
            <a:r>
              <a:rPr lang="en-AU" dirty="0"/>
              <a:t>/c/Users/”your username”/Courses/</a:t>
            </a:r>
            <a:r>
              <a:rPr lang="en-AU" dirty="0" err="1"/>
              <a:t>icrar_stars</a:t>
            </a:r>
            <a:endParaRPr lang="en-AU" dirty="0"/>
          </a:p>
          <a:p>
            <a:endParaRPr lang="en-AU" dirty="0"/>
          </a:p>
          <a:p>
            <a:r>
              <a:rPr lang="en-AU" dirty="0">
                <a:highlight>
                  <a:srgbClr val="FF0000"/>
                </a:highlight>
              </a:rPr>
              <a:t>IF  YOU ARE NOT IN THE “</a:t>
            </a:r>
            <a:r>
              <a:rPr lang="en-AU" dirty="0" err="1">
                <a:highlight>
                  <a:srgbClr val="FF0000"/>
                </a:highlight>
              </a:rPr>
              <a:t>icrar_stars</a:t>
            </a:r>
            <a:r>
              <a:rPr lang="en-AU" dirty="0">
                <a:highlight>
                  <a:srgbClr val="FF0000"/>
                </a:highlight>
              </a:rPr>
              <a:t>” directory the GUIs don’t work correctly!!!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954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C48891-6A94-4E32-A703-79AA284F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A8FC-21C7-429C-8B7B-F8AF4611660D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DFD2-78EE-4014-9376-E7C0EFE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568B-1F13-4A0D-B9C7-D580B12C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049AA-B120-4AC8-BD40-6864419A9535}"/>
              </a:ext>
            </a:extLst>
          </p:cNvPr>
          <p:cNvSpPr txBox="1"/>
          <p:nvPr/>
        </p:nvSpPr>
        <p:spPr>
          <a:xfrm>
            <a:off x="1418661" y="674370"/>
            <a:ext cx="9624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latin typeface="+mj-lt"/>
              </a:rPr>
              <a:t>To run the GUI applications </a:t>
            </a:r>
            <a:r>
              <a:rPr lang="en-AU" sz="3200" dirty="0" err="1">
                <a:latin typeface="+mj-lt"/>
              </a:rPr>
              <a:t>Topcat</a:t>
            </a:r>
            <a:r>
              <a:rPr lang="en-AU" sz="3200" dirty="0">
                <a:latin typeface="+mj-lt"/>
              </a:rPr>
              <a:t> and ds9 from the </a:t>
            </a:r>
          </a:p>
          <a:p>
            <a:r>
              <a:rPr lang="en-AU" sz="3200" dirty="0" err="1">
                <a:latin typeface="+mj-lt"/>
              </a:rPr>
              <a:t>mobaXterm</a:t>
            </a:r>
            <a:r>
              <a:rPr lang="en-AU" sz="3200" dirty="0">
                <a:latin typeface="+mj-lt"/>
              </a:rPr>
              <a:t> local terminal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EFABD-EEE5-496D-B9DC-570F44A4801C}"/>
              </a:ext>
            </a:extLst>
          </p:cNvPr>
          <p:cNvSpPr txBox="1"/>
          <p:nvPr/>
        </p:nvSpPr>
        <p:spPr>
          <a:xfrm>
            <a:off x="845820" y="1920240"/>
            <a:ext cx="10458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Topcat</a:t>
            </a:r>
            <a:r>
              <a:rPr lang="en-AU" dirty="0"/>
              <a:t> </a:t>
            </a:r>
          </a:p>
          <a:p>
            <a:r>
              <a:rPr lang="en-AU" dirty="0"/>
              <a:t>	</a:t>
            </a:r>
            <a:r>
              <a:rPr lang="en-AU" dirty="0" err="1"/>
              <a:t>ssh</a:t>
            </a:r>
            <a:r>
              <a:rPr lang="en-AU" dirty="0"/>
              <a:t> -X -p 2222 vagrant@127.0.0.1 /home/vagrant/bin/</a:t>
            </a:r>
            <a:r>
              <a:rPr lang="en-AU" dirty="0" err="1"/>
              <a:t>topcat</a:t>
            </a:r>
            <a:endParaRPr lang="en-AU" dirty="0"/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ds9</a:t>
            </a:r>
          </a:p>
          <a:p>
            <a:pPr lvl="1"/>
            <a:r>
              <a:rPr lang="en-AU" dirty="0"/>
              <a:t>	</a:t>
            </a:r>
            <a:r>
              <a:rPr lang="en-AU" dirty="0" err="1"/>
              <a:t>ssh</a:t>
            </a:r>
            <a:r>
              <a:rPr lang="en-AU" dirty="0"/>
              <a:t> -X -p 2222 vagrant@127.0.0.1 /</a:t>
            </a:r>
            <a:r>
              <a:rPr lang="en-AU" dirty="0" err="1"/>
              <a:t>icrar</a:t>
            </a:r>
            <a:r>
              <a:rPr lang="en-AU" dirty="0"/>
              <a:t>/ubuntu20.04/apps/</a:t>
            </a:r>
            <a:r>
              <a:rPr lang="en-AU" dirty="0" err="1"/>
              <a:t>gcc</a:t>
            </a:r>
            <a:r>
              <a:rPr lang="en-AU" dirty="0"/>
              <a:t>/9.4.0/ds9/8.3/bin/ds9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00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>
                <a:hlinkClick r:id="rId3"/>
              </a:rPr>
              <a:t>Virtualization</a:t>
            </a:r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3043" r="23043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3D80D57E-DF57-45E7-AEFF-7C578DA405E1}" type="datetime1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3" name="Picture Placeholder 22" descr="Colorful network cables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23010" r="23010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AU" dirty="0"/>
              <a:t>Virtualization allows you to run a “virtual machine” or  VM with a different operating system in this case </a:t>
            </a:r>
            <a:r>
              <a:rPr lang="en-AU" dirty="0" err="1"/>
              <a:t>linux</a:t>
            </a:r>
            <a:r>
              <a:rPr lang="en-AU" dirty="0"/>
              <a:t> on your laptop (</a:t>
            </a:r>
            <a:r>
              <a:rPr lang="en-AU" dirty="0" err="1"/>
              <a:t>Macbooks</a:t>
            </a:r>
            <a:r>
              <a:rPr lang="en-AU" dirty="0"/>
              <a:t> and Windows. </a:t>
            </a:r>
          </a:p>
          <a:p>
            <a:pPr marL="0" indent="0">
              <a:buNone/>
            </a:pPr>
            <a:r>
              <a:rPr lang="en-AU" dirty="0"/>
              <a:t>NOTE IF YOU HAVE A NEW MACBOOK WITH A M1 PROCESSOR. Contact the lecturer for another option. 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00" y="0"/>
            <a:ext cx="12192000" cy="6858000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39344"/>
            <a:ext cx="5437187" cy="165671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Open-Source Software Requirements For Windows laptops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298579"/>
            <a:ext cx="9187497" cy="3763215"/>
          </a:xfrm>
        </p:spPr>
        <p:txBody>
          <a:bodyPr vert="horz" wrap="square" lIns="0" tIns="0" rIns="0" bIns="0" rtlCol="0">
            <a:normAutofit fontScale="40000" lnSpcReduction="20000"/>
          </a:bodyPr>
          <a:lstStyle/>
          <a:p>
            <a:r>
              <a:rPr lang="en-AU" sz="6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We will introduce you to a few open-source tools.  </a:t>
            </a:r>
          </a:p>
          <a:p>
            <a:r>
              <a:rPr lang="en-AU" sz="6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	If you are using a Windows OS laptop you will need to install  </a:t>
            </a:r>
            <a:r>
              <a:rPr lang="en-AU" sz="6400" dirty="0" err="1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Virtualbox</a:t>
            </a:r>
            <a:r>
              <a:rPr lang="en-AU" sz="6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, Vagrant, Git, and </a:t>
            </a:r>
            <a:r>
              <a:rPr lang="en-AU" sz="6400" dirty="0" err="1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MobaXterm</a:t>
            </a:r>
            <a:r>
              <a:rPr lang="en-AU" sz="6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.  Here are links to the software:</a:t>
            </a:r>
          </a:p>
          <a:p>
            <a:pPr marL="1314450" lvl="1" indent="-857250"/>
            <a:r>
              <a:rPr lang="en-AU" sz="5400" dirty="0">
                <a:latin typeface="Walbaum Text" panose="02070503080703020303" pitchFamily="18" charset="0"/>
                <a:cs typeface="Arial" panose="020B0604020202020204" pitchFamily="34" charset="0"/>
                <a:hlinkClick r:id="rId4"/>
              </a:rPr>
              <a:t>VirtualBox</a:t>
            </a:r>
            <a:r>
              <a:rPr lang="en-AU" sz="5400" dirty="0">
                <a:latin typeface="Walbaum Text" panose="02070503080703020303" pitchFamily="18" charset="0"/>
                <a:cs typeface="Arial" panose="020B0604020202020204" pitchFamily="34" charset="0"/>
              </a:rPr>
              <a:t> </a:t>
            </a:r>
            <a:r>
              <a:rPr lang="en-AU" sz="5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hint: Select Windows hosts</a:t>
            </a:r>
          </a:p>
          <a:p>
            <a:pPr marL="1314450" lvl="1" indent="-857250"/>
            <a:r>
              <a:rPr lang="en-AU" sz="5400" dirty="0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  <a:hlinkClick r:id="rId5"/>
              </a:rPr>
              <a:t>Vagrant</a:t>
            </a:r>
            <a:r>
              <a:rPr lang="en-AU" sz="5400" dirty="0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  </a:t>
            </a:r>
            <a:r>
              <a:rPr lang="en-AU" sz="5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hint: Select 64-bit</a:t>
            </a:r>
          </a:p>
          <a:p>
            <a:pPr marL="1314450" lvl="1" indent="-857250"/>
            <a:r>
              <a:rPr lang="en-AU" sz="5400" dirty="0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  <a:hlinkClick r:id="rId6"/>
              </a:rPr>
              <a:t>Git for Windows</a:t>
            </a:r>
            <a:r>
              <a:rPr lang="en-AU" sz="5400" dirty="0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 </a:t>
            </a:r>
          </a:p>
          <a:p>
            <a:pPr marL="1314450" lvl="1" indent="-857250"/>
            <a:r>
              <a:rPr lang="en-AU" sz="5400" dirty="0" err="1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  <a:hlinkClick r:id="rId7"/>
              </a:rPr>
              <a:t>mobaXterm</a:t>
            </a:r>
            <a:r>
              <a:rPr lang="en-AU" sz="5400" dirty="0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  </a:t>
            </a:r>
            <a:r>
              <a:rPr lang="en-AU" sz="5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hint: Select the installer edition!</a:t>
            </a:r>
            <a:endParaRPr lang="en-AU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6200" dirty="0">
              <a:solidFill>
                <a:srgbClr val="FFFF00">
                  <a:alpha val="60000"/>
                </a:srgbClr>
              </a:solidFill>
              <a:latin typeface="Walbaum Text" panose="02070503080703020303" pitchFamily="18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714E-B186-4417-837F-27E5ED43C93D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00" y="0"/>
            <a:ext cx="12192000" cy="6858000"/>
          </a:xfrm>
          <a:solidFill>
            <a:schemeClr val="accent5">
              <a:alpha val="83000"/>
            </a:schemeClr>
          </a:solidFill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39344"/>
            <a:ext cx="5437187" cy="165671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Open-Source Software Requirements For </a:t>
            </a:r>
            <a:r>
              <a:rPr lang="en-US" sz="4800" dirty="0" err="1"/>
              <a:t>Macbooks</a:t>
            </a:r>
            <a:r>
              <a:rPr lang="en-US" sz="4800" dirty="0"/>
              <a:t> 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298579"/>
            <a:ext cx="9187497" cy="3763215"/>
          </a:xfrm>
        </p:spPr>
        <p:txBody>
          <a:bodyPr vert="horz" wrap="square" lIns="0" tIns="0" rIns="0" bIns="0" rtlCol="0">
            <a:normAutofit fontScale="40000" lnSpcReduction="20000"/>
          </a:bodyPr>
          <a:lstStyle/>
          <a:p>
            <a:r>
              <a:rPr lang="en-AU" sz="6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We will introduce you to a few open-source tools.  </a:t>
            </a:r>
          </a:p>
          <a:p>
            <a:r>
              <a:rPr lang="en-AU" sz="6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	If you are using a </a:t>
            </a:r>
            <a:r>
              <a:rPr lang="en-AU" sz="6400" dirty="0" err="1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Macbook</a:t>
            </a:r>
            <a:r>
              <a:rPr lang="en-AU" sz="6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 you will need to install  </a:t>
            </a:r>
            <a:r>
              <a:rPr lang="en-AU" sz="6400" dirty="0" err="1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Virtualbox</a:t>
            </a:r>
            <a:r>
              <a:rPr lang="en-AU" sz="6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, Vagrant, and </a:t>
            </a:r>
            <a:r>
              <a:rPr lang="en-AU" sz="6400" dirty="0" err="1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XQuartz</a:t>
            </a:r>
            <a:r>
              <a:rPr lang="en-AU" sz="6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.  Here are links to the software:</a:t>
            </a:r>
          </a:p>
          <a:p>
            <a:pPr lvl="4"/>
            <a:r>
              <a:rPr lang="en-AU" sz="5400" dirty="0">
                <a:latin typeface="Walbaum Text" panose="02070503080703020303" pitchFamily="18" charset="0"/>
                <a:cs typeface="Arial" panose="020B0604020202020204" pitchFamily="34" charset="0"/>
                <a:hlinkClick r:id="rId4"/>
              </a:rPr>
              <a:t>VirtualBox</a:t>
            </a:r>
            <a:r>
              <a:rPr lang="en-AU" sz="5400" dirty="0">
                <a:latin typeface="Walbaum Text" panose="02070503080703020303" pitchFamily="18" charset="0"/>
                <a:cs typeface="Arial" panose="020B0604020202020204" pitchFamily="34" charset="0"/>
              </a:rPr>
              <a:t> </a:t>
            </a:r>
            <a:r>
              <a:rPr lang="en-AU" sz="5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hint: Select OS X hosts</a:t>
            </a:r>
          </a:p>
          <a:p>
            <a:pPr lvl="4"/>
            <a:r>
              <a:rPr lang="en-AU" sz="5400" dirty="0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  <a:hlinkClick r:id="rId5"/>
              </a:rPr>
              <a:t>Vagrant</a:t>
            </a:r>
            <a:r>
              <a:rPr lang="en-AU" sz="5400" dirty="0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  </a:t>
            </a:r>
            <a:r>
              <a:rPr lang="en-AU" sz="5400" dirty="0">
                <a:solidFill>
                  <a:schemeClr val="tx1">
                    <a:lumMod val="95000"/>
                  </a:schemeClr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hint: Select 64-bit</a:t>
            </a:r>
          </a:p>
          <a:p>
            <a:pPr lvl="4"/>
            <a:r>
              <a:rPr lang="en-AU" sz="5400" dirty="0" err="1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  <a:hlinkClick r:id="rId6"/>
              </a:rPr>
              <a:t>XQuartz</a:t>
            </a:r>
            <a:r>
              <a:rPr lang="en-AU" sz="5400" dirty="0">
                <a:solidFill>
                  <a:srgbClr val="0066FF"/>
                </a:solidFill>
                <a:latin typeface="Walbaum Text" panose="02070503080703020303" pitchFamily="18" charset="0"/>
                <a:cs typeface="Arial" panose="020B0604020202020204" pitchFamily="34" charset="0"/>
              </a:rPr>
              <a:t> </a:t>
            </a:r>
          </a:p>
          <a:p>
            <a:pPr lvl="4"/>
            <a:endParaRPr lang="en-AU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6200" dirty="0">
              <a:solidFill>
                <a:srgbClr val="FFFF00">
                  <a:alpha val="60000"/>
                </a:srgbClr>
              </a:solidFill>
              <a:latin typeface="Walbaum Text" panose="02070503080703020303" pitchFamily="18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687C-FF05-49EC-9871-D040EF46B866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8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70D0-FD96-46F2-9DBB-C36E7C51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GIT on Windows</a:t>
            </a:r>
            <a:br>
              <a:rPr lang="en-AU" dirty="0"/>
            </a:b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To check if Git is install on your computer us the command &gt; </a:t>
            </a:r>
            <a:r>
              <a:rPr lang="en-AU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--version</a:t>
            </a:r>
            <a:br>
              <a:rPr lang="en-AU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144DE-243F-4E94-A7B8-C28CA3F45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4DCCA-2C0F-4D2C-9FC6-EA00E8319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77DA8-B10D-44D2-B25B-A68552FAD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4" y="1762902"/>
            <a:ext cx="5436391" cy="3515555"/>
          </a:xfrm>
        </p:spPr>
        <p:txBody>
          <a:bodyPr/>
          <a:lstStyle/>
          <a:p>
            <a:pPr algn="ctr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If it is does return something similar to the example shown.  Here is a link to the current version (2.35.1.2) of the software. It does not need to be the exact same version as shown!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https://gitforwindows.org/</a:t>
            </a:r>
            <a:endParaRPr lang="en-AU" sz="3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E1339-2BF5-4B13-9054-8701708F4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5EA9-ECAB-4C32-8328-9E9DA7F8CB87}" type="datetime1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3241F-4349-4E58-A218-C5DC8C20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D11B3-CE44-469B-97B3-ED19679F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CEBC7E-6818-4861-8CC7-5E809266F6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9" y="1745745"/>
            <a:ext cx="5275122" cy="1562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245C87-7309-46BF-81A1-CCE10EA2E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9" y="3520680"/>
            <a:ext cx="5275122" cy="2660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D04F6D-F689-4E5E-8111-B53F56CF044B}"/>
              </a:ext>
            </a:extLst>
          </p:cNvPr>
          <p:cNvSpPr txBox="1"/>
          <p:nvPr/>
        </p:nvSpPr>
        <p:spPr>
          <a:xfrm>
            <a:off x="6471164" y="4875478"/>
            <a:ext cx="517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>
                <a:solidFill>
                  <a:srgbClr val="00B050"/>
                </a:solidFill>
              </a:rPr>
              <a:t>Recommend the 64-bit Git for Windows Setup</a:t>
            </a:r>
            <a:endParaRPr lang="en-AU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2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C982-65F0-42F9-A9C3-49A1D18B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installation issues with Window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8302F-9469-4FEE-B2B2-416FFA31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4C1E6-00CC-48ED-B0C1-3D47416E6199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32CBF-AE17-45D4-8146-DE1D2738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775B4-BA04-4EC5-B30A-A63CC997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A642FB-DB92-431A-B59F-89FA45B65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71" y="1881275"/>
            <a:ext cx="4450466" cy="3574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39B5A-6370-4E41-8D6D-6734FFA5376E}"/>
              </a:ext>
            </a:extLst>
          </p:cNvPr>
          <p:cNvSpPr txBox="1"/>
          <p:nvPr/>
        </p:nvSpPr>
        <p:spPr>
          <a:xfrm>
            <a:off x="447550" y="1881275"/>
            <a:ext cx="61863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CAUTION!!</a:t>
            </a:r>
          </a:p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In the Git Setup / installation step:</a:t>
            </a:r>
          </a:p>
          <a:p>
            <a:r>
              <a:rPr lang="en-AU" b="1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Configuring the terminal emulator to use with Git Bash</a:t>
            </a:r>
          </a:p>
          <a:p>
            <a:endParaRPr lang="en-AU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Select the “</a:t>
            </a:r>
            <a:r>
              <a:rPr lang="en-AU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Windows’ default console window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”  </a:t>
            </a:r>
          </a:p>
          <a:p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Not the default which is set to “</a:t>
            </a:r>
            <a:r>
              <a:rPr lang="en-AU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AU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MinTTY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</a:p>
          <a:p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2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Blue sky with white clouds&#10;&#10;Description automatically generated with medium confidence">
            <a:extLst>
              <a:ext uri="{FF2B5EF4-FFF2-40B4-BE49-F238E27FC236}">
                <a16:creationId xmlns:a16="http://schemas.microsoft.com/office/drawing/2014/main" id="{4ED14569-7EB8-4F07-A7D6-44ABA575A1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567" b="716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FCDB98-BA94-4222-8FA4-396A306C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 Line Prompts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96F147F-F854-4FEE-9EAE-254EC0E6F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200" kern="1200" dirty="0">
                <a:latin typeface="+mn-lt"/>
                <a:ea typeface="+mn-ea"/>
                <a:cs typeface="+mn-cs"/>
              </a:rPr>
              <a:t>Terminals have a command line that use a Prompt symbol.  It can be represented by many different symbols and is highly customized feature.  In the notes it is represent by the GREATER THAN – “&gt;” symbol.  You DO NOT need to include it when entering a command.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44E7D1-8E93-4065-96BD-A53A3124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4DA829BE-2EB3-42F7-9BA3-13732FE01CBB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3/14/2022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DC4E0-7474-4DCC-99D4-E63D23D3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PHYS2100 and PHYS3003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7D375-3B27-4D5E-9823-A8919E530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97A0B-6513-4B2D-AD61-799DE8E9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995F0-07DA-44A5-ACC5-FCA76B3737C3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580DE-139C-43B2-B6F6-DD8CBEAC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PHYS2100 and PHYS3003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7E5B-0353-4D9A-9729-93D42B11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A4D3E-AA30-46E3-AB2B-752E6884A9F4}"/>
              </a:ext>
            </a:extLst>
          </p:cNvPr>
          <p:cNvSpPr txBox="1"/>
          <p:nvPr/>
        </p:nvSpPr>
        <p:spPr>
          <a:xfrm>
            <a:off x="550863" y="368300"/>
            <a:ext cx="9913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>
                <a:latin typeface="+mj-lt"/>
              </a:rPr>
              <a:t>Setting up your Virtual Machine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A291-015C-40A5-8C14-7D6E8F2CE3B2}"/>
              </a:ext>
            </a:extLst>
          </p:cNvPr>
          <p:cNvSpPr txBox="1"/>
          <p:nvPr/>
        </p:nvSpPr>
        <p:spPr>
          <a:xfrm>
            <a:off x="709261" y="1582340"/>
            <a:ext cx="101184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Once Vagrant VirtualBox and Git are installed and working, you can then begin setting </a:t>
            </a: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up a Virtual Machine or VM that will run locally on your laptop.</a:t>
            </a:r>
          </a:p>
          <a:p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Step 1 – Create the directory structure for this project. </a:t>
            </a: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For Windows using the Command Prompt terminal the command is:</a:t>
            </a:r>
          </a:p>
          <a:p>
            <a:pPr lvl="1"/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&gt;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mkdir</a:t>
            </a: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Courses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For MacOS and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linux</a:t>
            </a: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the command is:</a:t>
            </a:r>
          </a:p>
          <a:p>
            <a:pPr lvl="1"/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&gt; </a:t>
            </a:r>
            <a:r>
              <a:rPr lang="en-AU" dirty="0" err="1">
                <a:latin typeface="Walbaum Text" panose="02070503080703020303" pitchFamily="18" charset="0"/>
                <a:cs typeface="Arial" panose="020B0604020202020204" pitchFamily="34" charset="0"/>
              </a:rPr>
              <a:t>mkdir</a:t>
            </a:r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 Courses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AU" dirty="0">
              <a:latin typeface="Walbaum Text" panose="02070503080703020303" pitchFamily="18" charset="0"/>
              <a:cs typeface="Arial" panose="020B0604020202020204" pitchFamily="34" charset="0"/>
            </a:endParaRP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To make the courses directory the working directory, use the command “cd” </a:t>
            </a:r>
          </a:p>
          <a:p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it is the same for Windows and MacOS </a:t>
            </a:r>
          </a:p>
          <a:p>
            <a:pPr lvl="1"/>
            <a:r>
              <a:rPr lang="en-AU" dirty="0">
                <a:latin typeface="Walbaum Text" panose="02070503080703020303" pitchFamily="18" charset="0"/>
                <a:cs typeface="Arial" panose="020B0604020202020204" pitchFamily="34" charset="0"/>
              </a:rPr>
              <a:t>&gt; cd Courses</a:t>
            </a:r>
          </a:p>
        </p:txBody>
      </p:sp>
    </p:spTree>
    <p:extLst>
      <p:ext uri="{BB962C8B-B14F-4D97-AF65-F5344CB8AC3E}">
        <p14:creationId xmlns:p14="http://schemas.microsoft.com/office/powerpoint/2010/main" val="5095591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{8A306FC6-73BB-48F5-ADC1-F5ED9AC3992B}tf33713516_win32</Template>
  <TotalTime>384</TotalTime>
  <Words>1552</Words>
  <Application>Microsoft Office PowerPoint</Application>
  <PresentationFormat>Widescreen</PresentationFormat>
  <Paragraphs>237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Gill Sans MT</vt:lpstr>
      <vt:lpstr>Walbaum Display</vt:lpstr>
      <vt:lpstr>Walbaum Text</vt:lpstr>
      <vt:lpstr>Wingdings</vt:lpstr>
      <vt:lpstr>3DFloatVTI</vt:lpstr>
      <vt:lpstr>Vagrant Virtualbox instructions for PHYS3003 and PHY2100</vt:lpstr>
      <vt:lpstr>Procedures</vt:lpstr>
      <vt:lpstr>Introduction to Virtualization</vt:lpstr>
      <vt:lpstr>Open-Source Software Requirements For Windows laptops</vt:lpstr>
      <vt:lpstr>Open-Source Software Requirements For Macbooks </vt:lpstr>
      <vt:lpstr>Test GIT on Windows To check if Git is install on your computer us the command &gt; git --version </vt:lpstr>
      <vt:lpstr>Git installation issues with Window</vt:lpstr>
      <vt:lpstr>Command Line Prompts</vt:lpstr>
      <vt:lpstr>PowerPoint Presentation</vt:lpstr>
      <vt:lpstr>PowerPoint Presentation</vt:lpstr>
      <vt:lpstr>PowerPoint Presentation</vt:lpstr>
      <vt:lpstr>PowerPoint Presentation</vt:lpstr>
      <vt:lpstr>VM SUCCESS!!</vt:lpstr>
      <vt:lpstr>Accessing your Virtual Machine</vt:lpstr>
      <vt:lpstr>You can now run Swarp and SExtractor commands in the terminal.</vt:lpstr>
      <vt:lpstr>Exiting your Virtual Machine CLEANLY! there are multiple ways to exit the VM cleanly </vt:lpstr>
      <vt:lpstr>HOW TO POWEROFF your VM with VAGRANT It is important to Poweroff the VIRTUAL machine gracefully  so IT restarts properly. </vt:lpstr>
      <vt:lpstr>Content </vt:lpstr>
      <vt:lpstr>Basic VM 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Vagrant Virtualbox instructions for PHYS3003 and PHY2100</dc:title>
  <dc:creator>Chris Bording</dc:creator>
  <cp:lastModifiedBy>Chris Bording</cp:lastModifiedBy>
  <cp:revision>29</cp:revision>
  <dcterms:created xsi:type="dcterms:W3CDTF">2022-03-14T08:45:14Z</dcterms:created>
  <dcterms:modified xsi:type="dcterms:W3CDTF">2022-03-14T15:15:16Z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